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9" r:id="rId3"/>
    <p:sldId id="270" r:id="rId4"/>
    <p:sldId id="267" r:id="rId5"/>
    <p:sldId id="266" r:id="rId6"/>
    <p:sldId id="258" r:id="rId7"/>
    <p:sldId id="257" r:id="rId8"/>
    <p:sldId id="259" r:id="rId9"/>
    <p:sldId id="260" r:id="rId10"/>
    <p:sldId id="261" r:id="rId11"/>
    <p:sldId id="262" r:id="rId12"/>
    <p:sldId id="264" r:id="rId13"/>
    <p:sldId id="268" r:id="rId14"/>
    <p:sldId id="265" r:id="rId1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7" d="100"/>
          <a:sy n="67" d="100"/>
        </p:scale>
        <p:origin x="1284" y="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39FF0BF-354C-4CAF-B0A0-5191E7DA7C6F}" type="datetimeFigureOut">
              <a:rPr lang="en-GB" smtClean="0"/>
              <a:t>09/03/2025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1F34B5D-A803-4560-822D-BF6C53BC38E9}" type="slidenum">
              <a:rPr lang="en-GB" smtClean="0"/>
              <a:t>‹#›</a:t>
            </a:fld>
            <a:endParaRPr lang="en-GB"/>
          </a:p>
        </p:txBody>
      </p:sp>
    </p:spTree>
    <p:extLst>
      <p:ext uri="{BB962C8B-B14F-4D97-AF65-F5344CB8AC3E}">
        <p14:creationId xmlns:p14="http://schemas.microsoft.com/office/powerpoint/2010/main" val="16112345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39FF0BF-354C-4CAF-B0A0-5191E7DA7C6F}" type="datetimeFigureOut">
              <a:rPr lang="en-GB" smtClean="0"/>
              <a:t>09/03/2025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1F34B5D-A803-4560-822D-BF6C53BC38E9}" type="slidenum">
              <a:rPr lang="en-GB" smtClean="0"/>
              <a:t>‹#›</a:t>
            </a:fld>
            <a:endParaRPr lang="en-GB"/>
          </a:p>
        </p:txBody>
      </p:sp>
    </p:spTree>
    <p:extLst>
      <p:ext uri="{BB962C8B-B14F-4D97-AF65-F5344CB8AC3E}">
        <p14:creationId xmlns:p14="http://schemas.microsoft.com/office/powerpoint/2010/main" val="18195765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39FF0BF-354C-4CAF-B0A0-5191E7DA7C6F}" type="datetimeFigureOut">
              <a:rPr lang="en-GB" smtClean="0"/>
              <a:t>09/03/2025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1F34B5D-A803-4560-822D-BF6C53BC38E9}" type="slidenum">
              <a:rPr lang="en-GB" smtClean="0"/>
              <a:t>‹#›</a:t>
            </a:fld>
            <a:endParaRPr lang="en-GB"/>
          </a:p>
        </p:txBody>
      </p:sp>
    </p:spTree>
    <p:extLst>
      <p:ext uri="{BB962C8B-B14F-4D97-AF65-F5344CB8AC3E}">
        <p14:creationId xmlns:p14="http://schemas.microsoft.com/office/powerpoint/2010/main" val="11926312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39FF0BF-354C-4CAF-B0A0-5191E7DA7C6F}" type="datetimeFigureOut">
              <a:rPr lang="en-GB" smtClean="0"/>
              <a:t>09/03/2025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1F34B5D-A803-4560-822D-BF6C53BC38E9}" type="slidenum">
              <a:rPr lang="en-GB" smtClean="0"/>
              <a:t>‹#›</a:t>
            </a:fld>
            <a:endParaRPr lang="en-GB"/>
          </a:p>
        </p:txBody>
      </p:sp>
    </p:spTree>
    <p:extLst>
      <p:ext uri="{BB962C8B-B14F-4D97-AF65-F5344CB8AC3E}">
        <p14:creationId xmlns:p14="http://schemas.microsoft.com/office/powerpoint/2010/main" val="1550458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39FF0BF-354C-4CAF-B0A0-5191E7DA7C6F}" type="datetimeFigureOut">
              <a:rPr lang="en-GB" smtClean="0"/>
              <a:t>09/03/2025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1F34B5D-A803-4560-822D-BF6C53BC38E9}" type="slidenum">
              <a:rPr lang="en-GB" smtClean="0"/>
              <a:t>‹#›</a:t>
            </a:fld>
            <a:endParaRPr lang="en-GB"/>
          </a:p>
        </p:txBody>
      </p:sp>
    </p:spTree>
    <p:extLst>
      <p:ext uri="{BB962C8B-B14F-4D97-AF65-F5344CB8AC3E}">
        <p14:creationId xmlns:p14="http://schemas.microsoft.com/office/powerpoint/2010/main" val="24371958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39FF0BF-354C-4CAF-B0A0-5191E7DA7C6F}" type="datetimeFigureOut">
              <a:rPr lang="en-GB" smtClean="0"/>
              <a:t>09/03/2025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1F34B5D-A803-4560-822D-BF6C53BC38E9}" type="slidenum">
              <a:rPr lang="en-GB" smtClean="0"/>
              <a:t>‹#›</a:t>
            </a:fld>
            <a:endParaRPr lang="en-GB"/>
          </a:p>
        </p:txBody>
      </p:sp>
    </p:spTree>
    <p:extLst>
      <p:ext uri="{BB962C8B-B14F-4D97-AF65-F5344CB8AC3E}">
        <p14:creationId xmlns:p14="http://schemas.microsoft.com/office/powerpoint/2010/main" val="1452314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39FF0BF-354C-4CAF-B0A0-5191E7DA7C6F}" type="datetimeFigureOut">
              <a:rPr lang="en-GB" smtClean="0"/>
              <a:t>09/03/2025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1F34B5D-A803-4560-822D-BF6C53BC38E9}" type="slidenum">
              <a:rPr lang="en-GB" smtClean="0"/>
              <a:t>‹#›</a:t>
            </a:fld>
            <a:endParaRPr lang="en-GB"/>
          </a:p>
        </p:txBody>
      </p:sp>
    </p:spTree>
    <p:extLst>
      <p:ext uri="{BB962C8B-B14F-4D97-AF65-F5344CB8AC3E}">
        <p14:creationId xmlns:p14="http://schemas.microsoft.com/office/powerpoint/2010/main" val="22568388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39FF0BF-354C-4CAF-B0A0-5191E7DA7C6F}" type="datetimeFigureOut">
              <a:rPr lang="en-GB" smtClean="0"/>
              <a:t>09/03/2025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1F34B5D-A803-4560-822D-BF6C53BC38E9}" type="slidenum">
              <a:rPr lang="en-GB" smtClean="0"/>
              <a:t>‹#›</a:t>
            </a:fld>
            <a:endParaRPr lang="en-GB"/>
          </a:p>
        </p:txBody>
      </p:sp>
    </p:spTree>
    <p:extLst>
      <p:ext uri="{BB962C8B-B14F-4D97-AF65-F5344CB8AC3E}">
        <p14:creationId xmlns:p14="http://schemas.microsoft.com/office/powerpoint/2010/main" val="23283604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39FF0BF-354C-4CAF-B0A0-5191E7DA7C6F}" type="datetimeFigureOut">
              <a:rPr lang="en-GB" smtClean="0"/>
              <a:t>09/03/2025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81F34B5D-A803-4560-822D-BF6C53BC38E9}" type="slidenum">
              <a:rPr lang="en-GB" smtClean="0"/>
              <a:t>‹#›</a:t>
            </a:fld>
            <a:endParaRPr lang="en-GB"/>
          </a:p>
        </p:txBody>
      </p:sp>
    </p:spTree>
    <p:extLst>
      <p:ext uri="{BB962C8B-B14F-4D97-AF65-F5344CB8AC3E}">
        <p14:creationId xmlns:p14="http://schemas.microsoft.com/office/powerpoint/2010/main" val="18696828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39FF0BF-354C-4CAF-B0A0-5191E7DA7C6F}" type="datetimeFigureOut">
              <a:rPr lang="en-GB" smtClean="0"/>
              <a:t>09/03/2025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1F34B5D-A803-4560-822D-BF6C53BC38E9}" type="slidenum">
              <a:rPr lang="en-GB" smtClean="0"/>
              <a:t>‹#›</a:t>
            </a:fld>
            <a:endParaRPr lang="en-GB"/>
          </a:p>
        </p:txBody>
      </p:sp>
    </p:spTree>
    <p:extLst>
      <p:ext uri="{BB962C8B-B14F-4D97-AF65-F5344CB8AC3E}">
        <p14:creationId xmlns:p14="http://schemas.microsoft.com/office/powerpoint/2010/main" val="11603720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39FF0BF-354C-4CAF-B0A0-5191E7DA7C6F}" type="datetimeFigureOut">
              <a:rPr lang="en-GB" smtClean="0"/>
              <a:t>09/03/2025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1F34B5D-A803-4560-822D-BF6C53BC38E9}" type="slidenum">
              <a:rPr lang="en-GB" smtClean="0"/>
              <a:t>‹#›</a:t>
            </a:fld>
            <a:endParaRPr lang="en-GB"/>
          </a:p>
        </p:txBody>
      </p:sp>
    </p:spTree>
    <p:extLst>
      <p:ext uri="{BB962C8B-B14F-4D97-AF65-F5344CB8AC3E}">
        <p14:creationId xmlns:p14="http://schemas.microsoft.com/office/powerpoint/2010/main" val="3169017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39FF0BF-354C-4CAF-B0A0-5191E7DA7C6F}" type="datetimeFigureOut">
              <a:rPr lang="en-GB" smtClean="0"/>
              <a:t>09/03/2025</a:t>
            </a:fld>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1F34B5D-A803-4560-822D-BF6C53BC38E9}" type="slidenum">
              <a:rPr lang="en-GB" smtClean="0"/>
              <a:t>‹#›</a:t>
            </a:fld>
            <a:endParaRPr lang="en-GB"/>
          </a:p>
        </p:txBody>
      </p:sp>
    </p:spTree>
    <p:extLst>
      <p:ext uri="{BB962C8B-B14F-4D97-AF65-F5344CB8AC3E}">
        <p14:creationId xmlns:p14="http://schemas.microsoft.com/office/powerpoint/2010/main" val="171527048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C5AD58-9D47-4577-BEF2-A94EF910F0C1}"/>
              </a:ext>
            </a:extLst>
          </p:cNvPr>
          <p:cNvSpPr>
            <a:spLocks noGrp="1"/>
          </p:cNvSpPr>
          <p:nvPr>
            <p:ph type="ctrTitle"/>
          </p:nvPr>
        </p:nvSpPr>
        <p:spPr/>
        <p:txBody>
          <a:bodyPr/>
          <a:lstStyle/>
          <a:p>
            <a:r>
              <a:rPr lang="en-GB" dirty="0"/>
              <a:t>‘Being loved into life’</a:t>
            </a:r>
          </a:p>
        </p:txBody>
      </p:sp>
      <p:sp>
        <p:nvSpPr>
          <p:cNvPr id="3" name="Subtitle 2">
            <a:extLst>
              <a:ext uri="{FF2B5EF4-FFF2-40B4-BE49-F238E27FC236}">
                <a16:creationId xmlns:a16="http://schemas.microsoft.com/office/drawing/2014/main" id="{87A994B7-076D-451C-9F3A-ACEA5CA1249C}"/>
              </a:ext>
            </a:extLst>
          </p:cNvPr>
          <p:cNvSpPr>
            <a:spLocks noGrp="1"/>
          </p:cNvSpPr>
          <p:nvPr>
            <p:ph type="subTitle" idx="1"/>
          </p:nvPr>
        </p:nvSpPr>
        <p:spPr>
          <a:xfrm>
            <a:off x="1143000" y="3981450"/>
            <a:ext cx="6858000" cy="1276350"/>
          </a:xfrm>
        </p:spPr>
        <p:txBody>
          <a:bodyPr/>
          <a:lstStyle/>
          <a:p>
            <a:r>
              <a:rPr lang="en-GB" dirty="0"/>
              <a:t>St Peter’s Ruddington</a:t>
            </a:r>
          </a:p>
          <a:p>
            <a:r>
              <a:rPr lang="en-GB" dirty="0"/>
              <a:t>Lent Course 2025</a:t>
            </a:r>
          </a:p>
        </p:txBody>
      </p:sp>
    </p:spTree>
    <p:extLst>
      <p:ext uri="{BB962C8B-B14F-4D97-AF65-F5344CB8AC3E}">
        <p14:creationId xmlns:p14="http://schemas.microsoft.com/office/powerpoint/2010/main" val="16874847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0330F64-B1FF-4289-9A4F-C479E983B547}"/>
              </a:ext>
            </a:extLst>
          </p:cNvPr>
          <p:cNvSpPr>
            <a:spLocks noGrp="1"/>
          </p:cNvSpPr>
          <p:nvPr>
            <p:ph idx="1"/>
          </p:nvPr>
        </p:nvSpPr>
        <p:spPr>
          <a:xfrm>
            <a:off x="628650" y="914400"/>
            <a:ext cx="7886700" cy="5262563"/>
          </a:xfrm>
        </p:spPr>
        <p:txBody>
          <a:bodyPr/>
          <a:lstStyle/>
          <a:p>
            <a:pPr marL="0" indent="0">
              <a:buNone/>
            </a:pPr>
            <a:r>
              <a:rPr lang="en-GB" sz="3600" dirty="0"/>
              <a:t>“Those who live according to the flesh have their minds set on what the flesh desires; but those who live in accordance with the Spirit have their minds set on what the Spirit desires.  The mind governed by the flesh is death, but the mind governed by the Spirit is life and peace.” </a:t>
            </a:r>
            <a:endParaRPr lang="en-GB" dirty="0"/>
          </a:p>
          <a:p>
            <a:pPr marL="0" indent="0" algn="r">
              <a:buNone/>
            </a:pPr>
            <a:r>
              <a:rPr lang="en-GB" dirty="0"/>
              <a:t>Romans 8:5-6</a:t>
            </a:r>
          </a:p>
        </p:txBody>
      </p:sp>
    </p:spTree>
    <p:extLst>
      <p:ext uri="{BB962C8B-B14F-4D97-AF65-F5344CB8AC3E}">
        <p14:creationId xmlns:p14="http://schemas.microsoft.com/office/powerpoint/2010/main" val="19113628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CDEA7E-0E3E-424D-B7C6-4093FC0E2888}"/>
              </a:ext>
            </a:extLst>
          </p:cNvPr>
          <p:cNvSpPr>
            <a:spLocks noGrp="1"/>
          </p:cNvSpPr>
          <p:nvPr>
            <p:ph type="title"/>
          </p:nvPr>
        </p:nvSpPr>
        <p:spPr>
          <a:xfrm>
            <a:off x="628650" y="365126"/>
            <a:ext cx="7886700" cy="2257758"/>
          </a:xfrm>
        </p:spPr>
        <p:txBody>
          <a:bodyPr>
            <a:normAutofit/>
          </a:bodyPr>
          <a:lstStyle/>
          <a:p>
            <a:r>
              <a:rPr lang="en-GB" b="1" dirty="0"/>
              <a:t>Grace</a:t>
            </a:r>
            <a:r>
              <a:rPr lang="en-GB" dirty="0"/>
              <a:t> – as the power given us through the presence of the Holy Spirit.</a:t>
            </a:r>
          </a:p>
        </p:txBody>
      </p:sp>
      <p:pic>
        <p:nvPicPr>
          <p:cNvPr id="2052" name="Picture 4" descr="Four Things that Will Unnerve Your Spirit Man - emeryhorvath.com">
            <a:extLst>
              <a:ext uri="{FF2B5EF4-FFF2-40B4-BE49-F238E27FC236}">
                <a16:creationId xmlns:a16="http://schemas.microsoft.com/office/drawing/2014/main" id="{28FFD0C5-D26E-4012-BE49-C99394FAA78B}"/>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879813" y="1825625"/>
            <a:ext cx="3384374" cy="43513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535617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FEFA40-4953-43DA-BF06-6F4A9AEF1400}"/>
              </a:ext>
            </a:extLst>
          </p:cNvPr>
          <p:cNvSpPr>
            <a:spLocks noGrp="1"/>
          </p:cNvSpPr>
          <p:nvPr>
            <p:ph type="title"/>
          </p:nvPr>
        </p:nvSpPr>
        <p:spPr>
          <a:xfrm>
            <a:off x="628650" y="200025"/>
            <a:ext cx="7886700" cy="600075"/>
          </a:xfrm>
        </p:spPr>
        <p:txBody>
          <a:bodyPr>
            <a:normAutofit fontScale="90000"/>
          </a:bodyPr>
          <a:lstStyle/>
          <a:p>
            <a:r>
              <a:rPr lang="en-GB" dirty="0"/>
              <a:t>Two models of Spirituality</a:t>
            </a:r>
          </a:p>
        </p:txBody>
      </p:sp>
      <p:sp>
        <p:nvSpPr>
          <p:cNvPr id="3" name="Content Placeholder 2">
            <a:extLst>
              <a:ext uri="{FF2B5EF4-FFF2-40B4-BE49-F238E27FC236}">
                <a16:creationId xmlns:a16="http://schemas.microsoft.com/office/drawing/2014/main" id="{6A205E2A-2791-4B1A-9AA0-4E38EF8E9C1B}"/>
              </a:ext>
            </a:extLst>
          </p:cNvPr>
          <p:cNvSpPr>
            <a:spLocks noGrp="1"/>
          </p:cNvSpPr>
          <p:nvPr>
            <p:ph idx="1"/>
          </p:nvPr>
        </p:nvSpPr>
        <p:spPr>
          <a:xfrm>
            <a:off x="628650" y="800100"/>
            <a:ext cx="7886700" cy="5924550"/>
          </a:xfrm>
        </p:spPr>
        <p:txBody>
          <a:bodyPr/>
          <a:lstStyle/>
          <a:p>
            <a:pPr marL="0" indent="0">
              <a:buNone/>
            </a:pPr>
            <a:r>
              <a:rPr lang="en-GB" dirty="0"/>
              <a:t>Western model: ‘Self outside God’</a:t>
            </a:r>
          </a:p>
        </p:txBody>
      </p:sp>
      <p:sp>
        <p:nvSpPr>
          <p:cNvPr id="4" name="Isosceles Triangle 3">
            <a:extLst>
              <a:ext uri="{FF2B5EF4-FFF2-40B4-BE49-F238E27FC236}">
                <a16:creationId xmlns:a16="http://schemas.microsoft.com/office/drawing/2014/main" id="{60A479E1-913E-4C83-900B-733F31095ACD}"/>
              </a:ext>
            </a:extLst>
          </p:cNvPr>
          <p:cNvSpPr/>
          <p:nvPr/>
        </p:nvSpPr>
        <p:spPr>
          <a:xfrm>
            <a:off x="3349227" y="4457699"/>
            <a:ext cx="2283617" cy="1844673"/>
          </a:xfrm>
          <a:prstGeom prst="triangle">
            <a:avLst>
              <a:gd name="adj" fmla="val 51571"/>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Isosceles Triangle 4">
            <a:extLst>
              <a:ext uri="{FF2B5EF4-FFF2-40B4-BE49-F238E27FC236}">
                <a16:creationId xmlns:a16="http://schemas.microsoft.com/office/drawing/2014/main" id="{CE6044C6-99DB-4A50-9B2E-98B323CBED46}"/>
              </a:ext>
            </a:extLst>
          </p:cNvPr>
          <p:cNvSpPr/>
          <p:nvPr/>
        </p:nvSpPr>
        <p:spPr>
          <a:xfrm flipV="1">
            <a:off x="3390900" y="2003428"/>
            <a:ext cx="2362199" cy="1685924"/>
          </a:xfrm>
          <a:prstGeom prst="triangl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TextBox 6">
            <a:extLst>
              <a:ext uri="{FF2B5EF4-FFF2-40B4-BE49-F238E27FC236}">
                <a16:creationId xmlns:a16="http://schemas.microsoft.com/office/drawing/2014/main" id="{F7784277-1AF5-4B0B-8E16-E5844253E59B}"/>
              </a:ext>
            </a:extLst>
          </p:cNvPr>
          <p:cNvSpPr txBox="1"/>
          <p:nvPr/>
        </p:nvSpPr>
        <p:spPr>
          <a:xfrm flipH="1">
            <a:off x="2571749" y="1400175"/>
            <a:ext cx="3838575" cy="523220"/>
          </a:xfrm>
          <a:prstGeom prst="rect">
            <a:avLst/>
          </a:prstGeom>
          <a:noFill/>
        </p:spPr>
        <p:txBody>
          <a:bodyPr wrap="square" rtlCol="0">
            <a:spAutoFit/>
          </a:bodyPr>
          <a:lstStyle/>
          <a:p>
            <a:r>
              <a:rPr lang="en-GB" sz="2800" dirty="0"/>
              <a:t>Father				    Son</a:t>
            </a:r>
          </a:p>
        </p:txBody>
      </p:sp>
      <p:sp>
        <p:nvSpPr>
          <p:cNvPr id="8" name="TextBox 7">
            <a:extLst>
              <a:ext uri="{FF2B5EF4-FFF2-40B4-BE49-F238E27FC236}">
                <a16:creationId xmlns:a16="http://schemas.microsoft.com/office/drawing/2014/main" id="{8C93F362-43DE-4838-86F4-84B1B0D08C69}"/>
              </a:ext>
            </a:extLst>
          </p:cNvPr>
          <p:cNvSpPr txBox="1"/>
          <p:nvPr/>
        </p:nvSpPr>
        <p:spPr>
          <a:xfrm flipH="1">
            <a:off x="1790700" y="3334404"/>
            <a:ext cx="5324475" cy="1200329"/>
          </a:xfrm>
          <a:prstGeom prst="rect">
            <a:avLst/>
          </a:prstGeom>
          <a:noFill/>
        </p:spPr>
        <p:txBody>
          <a:bodyPr wrap="square" rtlCol="0">
            <a:spAutoFit/>
          </a:bodyPr>
          <a:lstStyle/>
          <a:p>
            <a:pPr algn="ctr"/>
            <a:endParaRPr lang="en-GB" sz="1600" dirty="0"/>
          </a:p>
          <a:p>
            <a:pPr algn="ctr"/>
            <a:r>
              <a:rPr lang="en-GB" sz="2800" dirty="0"/>
              <a:t>Holy Spirit</a:t>
            </a:r>
          </a:p>
          <a:p>
            <a:pPr algn="ctr"/>
            <a:r>
              <a:rPr lang="en-GB" sz="2800" dirty="0"/>
              <a:t>Human Spirit</a:t>
            </a:r>
          </a:p>
        </p:txBody>
      </p:sp>
      <p:sp>
        <p:nvSpPr>
          <p:cNvPr id="11" name="TextBox 10">
            <a:extLst>
              <a:ext uri="{FF2B5EF4-FFF2-40B4-BE49-F238E27FC236}">
                <a16:creationId xmlns:a16="http://schemas.microsoft.com/office/drawing/2014/main" id="{FA7A45A8-AD3C-493B-99E7-A44368C33979}"/>
              </a:ext>
            </a:extLst>
          </p:cNvPr>
          <p:cNvSpPr txBox="1"/>
          <p:nvPr/>
        </p:nvSpPr>
        <p:spPr>
          <a:xfrm>
            <a:off x="2793681" y="6273797"/>
            <a:ext cx="3648076" cy="523220"/>
          </a:xfrm>
          <a:prstGeom prst="rect">
            <a:avLst/>
          </a:prstGeom>
          <a:noFill/>
        </p:spPr>
        <p:txBody>
          <a:bodyPr wrap="square" rtlCol="0">
            <a:spAutoFit/>
          </a:bodyPr>
          <a:lstStyle/>
          <a:p>
            <a:r>
              <a:rPr lang="en-GB" sz="2800" dirty="0"/>
              <a:t>Body				    Mind</a:t>
            </a:r>
          </a:p>
        </p:txBody>
      </p:sp>
      <p:sp>
        <p:nvSpPr>
          <p:cNvPr id="13" name="TextBox 12">
            <a:extLst>
              <a:ext uri="{FF2B5EF4-FFF2-40B4-BE49-F238E27FC236}">
                <a16:creationId xmlns:a16="http://schemas.microsoft.com/office/drawing/2014/main" id="{C1D730B2-F39C-4D8D-BBFB-BB57022E1FFF}"/>
              </a:ext>
            </a:extLst>
          </p:cNvPr>
          <p:cNvSpPr txBox="1"/>
          <p:nvPr/>
        </p:nvSpPr>
        <p:spPr>
          <a:xfrm>
            <a:off x="6757987" y="3762375"/>
            <a:ext cx="1057275" cy="523220"/>
          </a:xfrm>
          <a:prstGeom prst="rect">
            <a:avLst/>
          </a:prstGeom>
          <a:noFill/>
        </p:spPr>
        <p:txBody>
          <a:bodyPr wrap="square" rtlCol="0">
            <a:spAutoFit/>
          </a:bodyPr>
          <a:lstStyle/>
          <a:p>
            <a:r>
              <a:rPr lang="en-GB" sz="2800" dirty="0"/>
              <a:t>Grace</a:t>
            </a:r>
          </a:p>
        </p:txBody>
      </p:sp>
      <p:cxnSp>
        <p:nvCxnSpPr>
          <p:cNvPr id="15" name="Straight Arrow Connector 14">
            <a:extLst>
              <a:ext uri="{FF2B5EF4-FFF2-40B4-BE49-F238E27FC236}">
                <a16:creationId xmlns:a16="http://schemas.microsoft.com/office/drawing/2014/main" id="{E438CF46-4722-41AE-81FA-E4FC23FC3E4C}"/>
              </a:ext>
            </a:extLst>
          </p:cNvPr>
          <p:cNvCxnSpPr>
            <a:cxnSpLocks/>
          </p:cNvCxnSpPr>
          <p:nvPr/>
        </p:nvCxnSpPr>
        <p:spPr>
          <a:xfrm flipH="1" flipV="1">
            <a:off x="6057900" y="2781024"/>
            <a:ext cx="1057275" cy="962026"/>
          </a:xfrm>
          <a:prstGeom prst="straightConnector1">
            <a:avLst/>
          </a:prstGeom>
          <a:ln w="53975">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BC96C2F3-7207-4B19-A355-569E16C191CD}"/>
              </a:ext>
            </a:extLst>
          </p:cNvPr>
          <p:cNvCxnSpPr/>
          <p:nvPr/>
        </p:nvCxnSpPr>
        <p:spPr>
          <a:xfrm flipV="1">
            <a:off x="5991225" y="4457699"/>
            <a:ext cx="1019175" cy="1038226"/>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3DAD8C70-31AA-4447-BAB0-3E1E1480A0CC}"/>
              </a:ext>
            </a:extLst>
          </p:cNvPr>
          <p:cNvSpPr txBox="1"/>
          <p:nvPr/>
        </p:nvSpPr>
        <p:spPr>
          <a:xfrm>
            <a:off x="390525" y="4406602"/>
            <a:ext cx="2149789" cy="954107"/>
          </a:xfrm>
          <a:prstGeom prst="rect">
            <a:avLst/>
          </a:prstGeom>
          <a:noFill/>
        </p:spPr>
        <p:txBody>
          <a:bodyPr wrap="square" rtlCol="0">
            <a:spAutoFit/>
          </a:bodyPr>
          <a:lstStyle/>
          <a:p>
            <a:r>
              <a:rPr lang="en-GB" sz="2800" dirty="0"/>
              <a:t>Self initiates: God rewards</a:t>
            </a:r>
          </a:p>
        </p:txBody>
      </p:sp>
    </p:spTree>
    <p:extLst>
      <p:ext uri="{BB962C8B-B14F-4D97-AF65-F5344CB8AC3E}">
        <p14:creationId xmlns:p14="http://schemas.microsoft.com/office/powerpoint/2010/main" val="12494774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14F6BF-D3C3-4B8A-8F8F-A49FB7B58E55}"/>
              </a:ext>
            </a:extLst>
          </p:cNvPr>
          <p:cNvSpPr>
            <a:spLocks noGrp="1"/>
          </p:cNvSpPr>
          <p:nvPr>
            <p:ph type="title"/>
          </p:nvPr>
        </p:nvSpPr>
        <p:spPr>
          <a:xfrm>
            <a:off x="628650" y="346076"/>
            <a:ext cx="7886700" cy="768349"/>
          </a:xfrm>
        </p:spPr>
        <p:txBody>
          <a:bodyPr/>
          <a:lstStyle/>
          <a:p>
            <a:r>
              <a:rPr lang="en-GB" dirty="0"/>
              <a:t>Two models of Spirituality:</a:t>
            </a:r>
          </a:p>
        </p:txBody>
      </p:sp>
      <p:sp>
        <p:nvSpPr>
          <p:cNvPr id="3" name="Content Placeholder 2">
            <a:extLst>
              <a:ext uri="{FF2B5EF4-FFF2-40B4-BE49-F238E27FC236}">
                <a16:creationId xmlns:a16="http://schemas.microsoft.com/office/drawing/2014/main" id="{2E017737-4C54-403D-8600-D869921FE2E9}"/>
              </a:ext>
            </a:extLst>
          </p:cNvPr>
          <p:cNvSpPr>
            <a:spLocks noGrp="1"/>
          </p:cNvSpPr>
          <p:nvPr>
            <p:ph idx="1"/>
          </p:nvPr>
        </p:nvSpPr>
        <p:spPr>
          <a:xfrm>
            <a:off x="628650" y="1257300"/>
            <a:ext cx="7886700" cy="5438775"/>
          </a:xfrm>
        </p:spPr>
        <p:txBody>
          <a:bodyPr/>
          <a:lstStyle/>
          <a:p>
            <a:pPr marL="0" indent="0">
              <a:buNone/>
            </a:pPr>
            <a:r>
              <a:rPr lang="en-GB" dirty="0"/>
              <a:t>Scriptural Model: Self-in-God</a:t>
            </a:r>
          </a:p>
          <a:p>
            <a:pPr marL="0" indent="0">
              <a:buNone/>
            </a:pPr>
            <a:r>
              <a:rPr lang="en-GB" sz="2400" dirty="0"/>
              <a:t>	</a:t>
            </a:r>
          </a:p>
        </p:txBody>
      </p:sp>
      <p:sp>
        <p:nvSpPr>
          <p:cNvPr id="4" name="Isosceles Triangle 3">
            <a:extLst>
              <a:ext uri="{FF2B5EF4-FFF2-40B4-BE49-F238E27FC236}">
                <a16:creationId xmlns:a16="http://schemas.microsoft.com/office/drawing/2014/main" id="{F9A67586-8E32-4755-A1FF-423AE5AA34B0}"/>
              </a:ext>
            </a:extLst>
          </p:cNvPr>
          <p:cNvSpPr/>
          <p:nvPr/>
        </p:nvSpPr>
        <p:spPr>
          <a:xfrm flipH="1" flipV="1">
            <a:off x="3150393" y="2138362"/>
            <a:ext cx="2843213" cy="2295525"/>
          </a:xfrm>
          <a:prstGeom prst="triangl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Isosceles Triangle 5">
            <a:extLst>
              <a:ext uri="{FF2B5EF4-FFF2-40B4-BE49-F238E27FC236}">
                <a16:creationId xmlns:a16="http://schemas.microsoft.com/office/drawing/2014/main" id="{CAB3E368-54AD-49AE-9F22-98744C0AD531}"/>
              </a:ext>
            </a:extLst>
          </p:cNvPr>
          <p:cNvSpPr/>
          <p:nvPr/>
        </p:nvSpPr>
        <p:spPr>
          <a:xfrm>
            <a:off x="3075681" y="3143249"/>
            <a:ext cx="2992636" cy="2171700"/>
          </a:xfrm>
          <a:prstGeom prst="triangle">
            <a:avLst>
              <a:gd name="adj" fmla="val 50000"/>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TextBox 9">
            <a:extLst>
              <a:ext uri="{FF2B5EF4-FFF2-40B4-BE49-F238E27FC236}">
                <a16:creationId xmlns:a16="http://schemas.microsoft.com/office/drawing/2014/main" id="{CA3D7F0A-63CF-40CD-A39A-9B9E45872B18}"/>
              </a:ext>
            </a:extLst>
          </p:cNvPr>
          <p:cNvSpPr txBox="1"/>
          <p:nvPr/>
        </p:nvSpPr>
        <p:spPr>
          <a:xfrm>
            <a:off x="2809874" y="1704975"/>
            <a:ext cx="3609975" cy="523220"/>
          </a:xfrm>
          <a:prstGeom prst="rect">
            <a:avLst/>
          </a:prstGeom>
          <a:noFill/>
        </p:spPr>
        <p:txBody>
          <a:bodyPr wrap="square" rtlCol="0">
            <a:spAutoFit/>
          </a:bodyPr>
          <a:lstStyle/>
          <a:p>
            <a:r>
              <a:rPr lang="en-GB" sz="2800" dirty="0"/>
              <a:t>Father			      Son</a:t>
            </a:r>
          </a:p>
        </p:txBody>
      </p:sp>
      <p:sp>
        <p:nvSpPr>
          <p:cNvPr id="13" name="TextBox 12">
            <a:extLst>
              <a:ext uri="{FF2B5EF4-FFF2-40B4-BE49-F238E27FC236}">
                <a16:creationId xmlns:a16="http://schemas.microsoft.com/office/drawing/2014/main" id="{3EA098C6-A239-4757-9AD9-E871F180F556}"/>
              </a:ext>
            </a:extLst>
          </p:cNvPr>
          <p:cNvSpPr txBox="1"/>
          <p:nvPr/>
        </p:nvSpPr>
        <p:spPr>
          <a:xfrm>
            <a:off x="3705225" y="2211526"/>
            <a:ext cx="1801714" cy="461665"/>
          </a:xfrm>
          <a:prstGeom prst="rect">
            <a:avLst/>
          </a:prstGeom>
          <a:noFill/>
        </p:spPr>
        <p:txBody>
          <a:bodyPr wrap="square" rtlCol="0">
            <a:spAutoFit/>
          </a:bodyPr>
          <a:lstStyle/>
          <a:p>
            <a:r>
              <a:rPr lang="en-GB" sz="2400" dirty="0"/>
              <a:t>Human Spirit</a:t>
            </a:r>
          </a:p>
        </p:txBody>
      </p:sp>
      <p:sp>
        <p:nvSpPr>
          <p:cNvPr id="15" name="TextBox 14">
            <a:extLst>
              <a:ext uri="{FF2B5EF4-FFF2-40B4-BE49-F238E27FC236}">
                <a16:creationId xmlns:a16="http://schemas.microsoft.com/office/drawing/2014/main" id="{29FEF641-F910-42E9-93A9-10C190198C0F}"/>
              </a:ext>
            </a:extLst>
          </p:cNvPr>
          <p:cNvSpPr txBox="1"/>
          <p:nvPr/>
        </p:nvSpPr>
        <p:spPr>
          <a:xfrm flipH="1">
            <a:off x="3838575" y="4790329"/>
            <a:ext cx="1668364" cy="461665"/>
          </a:xfrm>
          <a:prstGeom prst="rect">
            <a:avLst/>
          </a:prstGeom>
          <a:noFill/>
        </p:spPr>
        <p:txBody>
          <a:bodyPr wrap="square" rtlCol="0">
            <a:spAutoFit/>
          </a:bodyPr>
          <a:lstStyle/>
          <a:p>
            <a:r>
              <a:rPr lang="en-GB" sz="2400" dirty="0"/>
              <a:t>Holy Spirit</a:t>
            </a:r>
          </a:p>
        </p:txBody>
      </p:sp>
      <p:sp>
        <p:nvSpPr>
          <p:cNvPr id="17" name="TextBox 16">
            <a:extLst>
              <a:ext uri="{FF2B5EF4-FFF2-40B4-BE49-F238E27FC236}">
                <a16:creationId xmlns:a16="http://schemas.microsoft.com/office/drawing/2014/main" id="{F70D25B3-6828-4500-AD06-1E121E38BF81}"/>
              </a:ext>
            </a:extLst>
          </p:cNvPr>
          <p:cNvSpPr txBox="1"/>
          <p:nvPr/>
        </p:nvSpPr>
        <p:spPr>
          <a:xfrm flipH="1">
            <a:off x="2666999" y="5314949"/>
            <a:ext cx="3933825" cy="523220"/>
          </a:xfrm>
          <a:prstGeom prst="rect">
            <a:avLst/>
          </a:prstGeom>
          <a:noFill/>
        </p:spPr>
        <p:txBody>
          <a:bodyPr wrap="square" rtlCol="0">
            <a:spAutoFit/>
          </a:bodyPr>
          <a:lstStyle/>
          <a:p>
            <a:r>
              <a:rPr lang="en-GB" sz="2800" dirty="0"/>
              <a:t>Body					Mind</a:t>
            </a:r>
          </a:p>
        </p:txBody>
      </p:sp>
      <p:sp>
        <p:nvSpPr>
          <p:cNvPr id="21" name="TextBox 20">
            <a:extLst>
              <a:ext uri="{FF2B5EF4-FFF2-40B4-BE49-F238E27FC236}">
                <a16:creationId xmlns:a16="http://schemas.microsoft.com/office/drawing/2014/main" id="{9FE8ACCA-9E9D-4FCA-8A0F-CD4CAFE0B4A7}"/>
              </a:ext>
            </a:extLst>
          </p:cNvPr>
          <p:cNvSpPr txBox="1"/>
          <p:nvPr/>
        </p:nvSpPr>
        <p:spPr>
          <a:xfrm>
            <a:off x="4114800" y="2971800"/>
            <a:ext cx="914400" cy="914400"/>
          </a:xfrm>
          <a:prstGeom prst="rect">
            <a:avLst/>
          </a:prstGeom>
          <a:noFill/>
        </p:spPr>
        <p:txBody>
          <a:bodyPr wrap="square" rtlCol="0">
            <a:spAutoFit/>
          </a:bodyPr>
          <a:lstStyle/>
          <a:p>
            <a:endParaRPr lang="en-GB" dirty="0"/>
          </a:p>
        </p:txBody>
      </p:sp>
      <p:sp>
        <p:nvSpPr>
          <p:cNvPr id="22" name="TextBox 21">
            <a:extLst>
              <a:ext uri="{FF2B5EF4-FFF2-40B4-BE49-F238E27FC236}">
                <a16:creationId xmlns:a16="http://schemas.microsoft.com/office/drawing/2014/main" id="{8166A190-70C4-4691-92BE-7726B27BA5B1}"/>
              </a:ext>
            </a:extLst>
          </p:cNvPr>
          <p:cNvSpPr txBox="1"/>
          <p:nvPr/>
        </p:nvSpPr>
        <p:spPr>
          <a:xfrm>
            <a:off x="1733550" y="3429000"/>
            <a:ext cx="2381250" cy="461665"/>
          </a:xfrm>
          <a:prstGeom prst="rect">
            <a:avLst/>
          </a:prstGeom>
          <a:noFill/>
        </p:spPr>
        <p:txBody>
          <a:bodyPr wrap="square" rtlCol="0">
            <a:spAutoFit/>
          </a:bodyPr>
          <a:lstStyle/>
          <a:p>
            <a:r>
              <a:rPr lang="en-GB" sz="2400" dirty="0"/>
              <a:t>Grace</a:t>
            </a:r>
          </a:p>
        </p:txBody>
      </p:sp>
      <p:cxnSp>
        <p:nvCxnSpPr>
          <p:cNvPr id="24" name="Straight Arrow Connector 23">
            <a:extLst>
              <a:ext uri="{FF2B5EF4-FFF2-40B4-BE49-F238E27FC236}">
                <a16:creationId xmlns:a16="http://schemas.microsoft.com/office/drawing/2014/main" id="{B0CC3379-20E5-4497-89BF-07AFA1BD8994}"/>
              </a:ext>
            </a:extLst>
          </p:cNvPr>
          <p:cNvCxnSpPr/>
          <p:nvPr/>
        </p:nvCxnSpPr>
        <p:spPr>
          <a:xfrm flipV="1">
            <a:off x="-847725" y="38100"/>
            <a:ext cx="0" cy="936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6" name="Arrow: Right 25">
            <a:extLst>
              <a:ext uri="{FF2B5EF4-FFF2-40B4-BE49-F238E27FC236}">
                <a16:creationId xmlns:a16="http://schemas.microsoft.com/office/drawing/2014/main" id="{E3CFFC80-90CA-4676-BCC0-1190ABDD7B89}"/>
              </a:ext>
            </a:extLst>
          </p:cNvPr>
          <p:cNvSpPr/>
          <p:nvPr/>
        </p:nvSpPr>
        <p:spPr>
          <a:xfrm flipV="1">
            <a:off x="2748408" y="3551573"/>
            <a:ext cx="1162051" cy="31432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8" name="TextBox 27">
            <a:extLst>
              <a:ext uri="{FF2B5EF4-FFF2-40B4-BE49-F238E27FC236}">
                <a16:creationId xmlns:a16="http://schemas.microsoft.com/office/drawing/2014/main" id="{2AB42D54-2E7F-4564-AC79-417861947512}"/>
              </a:ext>
            </a:extLst>
          </p:cNvPr>
          <p:cNvSpPr txBox="1"/>
          <p:nvPr/>
        </p:nvSpPr>
        <p:spPr>
          <a:xfrm>
            <a:off x="2376486" y="6051025"/>
            <a:ext cx="4381501" cy="523220"/>
          </a:xfrm>
          <a:prstGeom prst="rect">
            <a:avLst/>
          </a:prstGeom>
          <a:noFill/>
        </p:spPr>
        <p:txBody>
          <a:bodyPr wrap="square" rtlCol="0">
            <a:spAutoFit/>
          </a:bodyPr>
          <a:lstStyle/>
          <a:p>
            <a:pPr algn="ctr"/>
            <a:r>
              <a:rPr lang="en-GB" sz="2800" dirty="0"/>
              <a:t>God initiates: Self responds</a:t>
            </a:r>
          </a:p>
        </p:txBody>
      </p:sp>
    </p:spTree>
    <p:extLst>
      <p:ext uri="{BB962C8B-B14F-4D97-AF65-F5344CB8AC3E}">
        <p14:creationId xmlns:p14="http://schemas.microsoft.com/office/powerpoint/2010/main" val="33177259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92CE59A6-8663-44AA-9DC8-641BF12DAEF2}"/>
              </a:ext>
            </a:extLst>
          </p:cNvPr>
          <p:cNvSpPr>
            <a:spLocks noGrp="1"/>
          </p:cNvSpPr>
          <p:nvPr>
            <p:ph sz="half" idx="1"/>
          </p:nvPr>
        </p:nvSpPr>
        <p:spPr>
          <a:xfrm>
            <a:off x="628650" y="529389"/>
            <a:ext cx="3886200" cy="5647574"/>
          </a:xfrm>
        </p:spPr>
        <p:txBody>
          <a:bodyPr>
            <a:normAutofit fontScale="92500" lnSpcReduction="10000"/>
          </a:bodyPr>
          <a:lstStyle/>
          <a:p>
            <a:pPr marL="0" indent="0">
              <a:buNone/>
            </a:pPr>
            <a:r>
              <a:rPr lang="en-GB" sz="3500" b="1" dirty="0"/>
              <a:t>Self outside God:</a:t>
            </a:r>
          </a:p>
          <a:p>
            <a:pPr marL="0" indent="0">
              <a:buNone/>
            </a:pPr>
            <a:r>
              <a:rPr lang="en-GB" dirty="0"/>
              <a:t> - Person initiates God rewards.</a:t>
            </a:r>
          </a:p>
          <a:p>
            <a:pPr>
              <a:buFontTx/>
              <a:buChar char="-"/>
            </a:pPr>
            <a:r>
              <a:rPr lang="en-GB" dirty="0"/>
              <a:t>Grace treasury of merit stored on heaven earned by good deeds</a:t>
            </a:r>
          </a:p>
          <a:p>
            <a:pPr>
              <a:buFontTx/>
              <a:buChar char="-"/>
            </a:pPr>
            <a:r>
              <a:rPr lang="en-GB" dirty="0"/>
              <a:t>Focus reward for self now or in heaven afterwards</a:t>
            </a:r>
          </a:p>
          <a:p>
            <a:pPr>
              <a:buFontTx/>
              <a:buChar char="-"/>
            </a:pPr>
            <a:r>
              <a:rPr lang="en-GB" dirty="0"/>
              <a:t>Emphasis on sporadically performed good deeds.</a:t>
            </a:r>
          </a:p>
        </p:txBody>
      </p:sp>
      <p:sp>
        <p:nvSpPr>
          <p:cNvPr id="6" name="Content Placeholder 5">
            <a:extLst>
              <a:ext uri="{FF2B5EF4-FFF2-40B4-BE49-F238E27FC236}">
                <a16:creationId xmlns:a16="http://schemas.microsoft.com/office/drawing/2014/main" id="{5958DABC-7B69-42C2-9F62-1589941EC5C0}"/>
              </a:ext>
            </a:extLst>
          </p:cNvPr>
          <p:cNvSpPr>
            <a:spLocks noGrp="1"/>
          </p:cNvSpPr>
          <p:nvPr>
            <p:ph sz="half" idx="2"/>
          </p:nvPr>
        </p:nvSpPr>
        <p:spPr>
          <a:xfrm>
            <a:off x="4629150" y="529389"/>
            <a:ext cx="3886200" cy="6220327"/>
          </a:xfrm>
        </p:spPr>
        <p:txBody>
          <a:bodyPr>
            <a:normAutofit fontScale="92500" lnSpcReduction="10000"/>
          </a:bodyPr>
          <a:lstStyle/>
          <a:p>
            <a:pPr marL="0" indent="0">
              <a:buNone/>
            </a:pPr>
            <a:r>
              <a:rPr lang="en-GB" sz="3500" b="1" dirty="0"/>
              <a:t>Self-in-God:</a:t>
            </a:r>
          </a:p>
          <a:p>
            <a:pPr>
              <a:buFontTx/>
              <a:buChar char="-"/>
            </a:pPr>
            <a:r>
              <a:rPr lang="en-GB" dirty="0"/>
              <a:t>It is God who initiates and the person responds.</a:t>
            </a:r>
          </a:p>
          <a:p>
            <a:pPr>
              <a:buFontTx/>
              <a:buChar char="-"/>
            </a:pPr>
            <a:r>
              <a:rPr lang="en-GB" dirty="0"/>
              <a:t>Grace is the transformation of the total person into the likeness of Christ by the freely given gift of the Holy Spirit.</a:t>
            </a:r>
          </a:p>
          <a:p>
            <a:pPr>
              <a:buFontTx/>
              <a:buChar char="-"/>
            </a:pPr>
            <a:r>
              <a:rPr lang="en-GB" dirty="0"/>
              <a:t>Our focus is upon loving God and others, intimate relationship with God now.</a:t>
            </a:r>
          </a:p>
          <a:p>
            <a:pPr>
              <a:buFontTx/>
              <a:buChar char="-"/>
            </a:pPr>
            <a:r>
              <a:rPr lang="en-GB" dirty="0"/>
              <a:t>Emphasis upon our internal attitudes and continual awareness of the Spirit’s movements.</a:t>
            </a:r>
          </a:p>
          <a:p>
            <a:pPr>
              <a:buFontTx/>
              <a:buChar char="-"/>
            </a:pPr>
            <a:endParaRPr lang="en-GB" dirty="0"/>
          </a:p>
        </p:txBody>
      </p:sp>
    </p:spTree>
    <p:extLst>
      <p:ext uri="{BB962C8B-B14F-4D97-AF65-F5344CB8AC3E}">
        <p14:creationId xmlns:p14="http://schemas.microsoft.com/office/powerpoint/2010/main" val="29143923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79FD962-89D7-433C-A8BB-F7E2EEAD2C27}"/>
              </a:ext>
            </a:extLst>
          </p:cNvPr>
          <p:cNvSpPr>
            <a:spLocks noGrp="1"/>
          </p:cNvSpPr>
          <p:nvPr>
            <p:ph idx="1"/>
          </p:nvPr>
        </p:nvSpPr>
        <p:spPr>
          <a:xfrm>
            <a:off x="628650" y="1171575"/>
            <a:ext cx="7886700" cy="5524500"/>
          </a:xfrm>
        </p:spPr>
        <p:txBody>
          <a:bodyPr>
            <a:normAutofit/>
          </a:bodyPr>
          <a:lstStyle/>
          <a:p>
            <a:pPr marL="0" indent="0">
              <a:buNone/>
            </a:pPr>
            <a:r>
              <a:rPr lang="en-GB" sz="3600" dirty="0"/>
              <a:t>Here we are Lord!</a:t>
            </a:r>
          </a:p>
          <a:p>
            <a:pPr marL="0" indent="0">
              <a:buNone/>
            </a:pPr>
            <a:r>
              <a:rPr lang="en-GB" sz="3600" dirty="0"/>
              <a:t>We come from the busy-ness </a:t>
            </a:r>
          </a:p>
          <a:p>
            <a:pPr marL="0" indent="0">
              <a:buNone/>
            </a:pPr>
            <a:r>
              <a:rPr lang="en-GB" sz="3600" dirty="0"/>
              <a:t>of our daily lives</a:t>
            </a:r>
          </a:p>
          <a:p>
            <a:pPr marL="0" indent="0">
              <a:buNone/>
            </a:pPr>
            <a:r>
              <a:rPr lang="en-GB" sz="3600" dirty="0"/>
              <a:t>from the hubbub of our work and play</a:t>
            </a:r>
          </a:p>
          <a:p>
            <a:pPr marL="0" indent="0">
              <a:buNone/>
            </a:pPr>
            <a:r>
              <a:rPr lang="en-GB" sz="3600" dirty="0"/>
              <a:t>from the hue and cry of the world</a:t>
            </a:r>
          </a:p>
          <a:p>
            <a:pPr marL="0" indent="0">
              <a:buNone/>
            </a:pPr>
            <a:r>
              <a:rPr lang="en-GB" sz="3600" dirty="0"/>
              <a:t>around us,</a:t>
            </a:r>
          </a:p>
          <a:p>
            <a:pPr marL="0" indent="0">
              <a:buNone/>
            </a:pPr>
            <a:r>
              <a:rPr lang="en-GB" sz="3600" dirty="0"/>
              <a:t>we come to worship you.</a:t>
            </a:r>
          </a:p>
          <a:p>
            <a:pPr marL="0" indent="0">
              <a:buNone/>
            </a:pPr>
            <a:endParaRPr lang="en-GB" dirty="0"/>
          </a:p>
        </p:txBody>
      </p:sp>
    </p:spTree>
    <p:extLst>
      <p:ext uri="{BB962C8B-B14F-4D97-AF65-F5344CB8AC3E}">
        <p14:creationId xmlns:p14="http://schemas.microsoft.com/office/powerpoint/2010/main" val="25579092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9FF307D-D67E-4122-B541-1DB8AF436F76}"/>
              </a:ext>
            </a:extLst>
          </p:cNvPr>
          <p:cNvSpPr>
            <a:spLocks noGrp="1"/>
          </p:cNvSpPr>
          <p:nvPr>
            <p:ph idx="1"/>
          </p:nvPr>
        </p:nvSpPr>
        <p:spPr>
          <a:xfrm>
            <a:off x="628650" y="1009650"/>
            <a:ext cx="7886700" cy="5167313"/>
          </a:xfrm>
        </p:spPr>
        <p:txBody>
          <a:bodyPr>
            <a:normAutofit lnSpcReduction="10000"/>
          </a:bodyPr>
          <a:lstStyle/>
          <a:p>
            <a:pPr marL="0" indent="0">
              <a:buNone/>
            </a:pPr>
            <a:r>
              <a:rPr lang="en-GB" sz="3600" dirty="0"/>
              <a:t>In this hour, we long to meet you,</a:t>
            </a:r>
          </a:p>
          <a:p>
            <a:pPr marL="0" indent="0">
              <a:buNone/>
            </a:pPr>
            <a:r>
              <a:rPr lang="en-GB" sz="3600" dirty="0"/>
              <a:t>to feel your presence surrounding us,</a:t>
            </a:r>
          </a:p>
          <a:p>
            <a:pPr marL="0" indent="0">
              <a:buNone/>
            </a:pPr>
            <a:r>
              <a:rPr lang="en-GB" sz="3600" dirty="0"/>
              <a:t>enveloping us, loving us.</a:t>
            </a:r>
          </a:p>
          <a:p>
            <a:pPr marL="0" indent="0">
              <a:buNone/>
            </a:pPr>
            <a:r>
              <a:rPr lang="en-GB" sz="3600" dirty="0"/>
              <a:t>We long to settle with each other,</a:t>
            </a:r>
          </a:p>
          <a:p>
            <a:pPr marL="0" indent="0">
              <a:buNone/>
            </a:pPr>
            <a:r>
              <a:rPr lang="en-GB" sz="3600" dirty="0"/>
              <a:t>laying aside our worries and our cares,</a:t>
            </a:r>
          </a:p>
          <a:p>
            <a:pPr marL="0" indent="0">
              <a:buNone/>
            </a:pPr>
            <a:r>
              <a:rPr lang="en-GB" sz="3600" dirty="0"/>
              <a:t>aware of your presence around us,</a:t>
            </a:r>
          </a:p>
          <a:p>
            <a:pPr marL="0" indent="0">
              <a:buNone/>
            </a:pPr>
            <a:r>
              <a:rPr lang="en-GB" sz="3600" dirty="0"/>
              <a:t>before us, behind us, within us.</a:t>
            </a:r>
          </a:p>
          <a:p>
            <a:pPr marL="0" indent="0">
              <a:buNone/>
            </a:pPr>
            <a:r>
              <a:rPr lang="en-GB" sz="3600" dirty="0"/>
              <a:t>Come, Lord Jesus.</a:t>
            </a:r>
          </a:p>
          <a:p>
            <a:pPr marL="0" indent="0">
              <a:buNone/>
            </a:pPr>
            <a:r>
              <a:rPr lang="en-GB" sz="3600" dirty="0"/>
              <a:t>Amen.</a:t>
            </a:r>
          </a:p>
          <a:p>
            <a:pPr marL="0" indent="0">
              <a:buNone/>
            </a:pPr>
            <a:endParaRPr lang="en-GB" dirty="0"/>
          </a:p>
        </p:txBody>
      </p:sp>
    </p:spTree>
    <p:extLst>
      <p:ext uri="{BB962C8B-B14F-4D97-AF65-F5344CB8AC3E}">
        <p14:creationId xmlns:p14="http://schemas.microsoft.com/office/powerpoint/2010/main" val="1243377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E919B3-F915-4020-8F29-52AFAB463855}"/>
              </a:ext>
            </a:extLst>
          </p:cNvPr>
          <p:cNvSpPr>
            <a:spLocks noGrp="1"/>
          </p:cNvSpPr>
          <p:nvPr>
            <p:ph type="title"/>
          </p:nvPr>
        </p:nvSpPr>
        <p:spPr>
          <a:xfrm>
            <a:off x="628650" y="365126"/>
            <a:ext cx="7886700" cy="444499"/>
          </a:xfrm>
        </p:spPr>
        <p:txBody>
          <a:bodyPr>
            <a:normAutofit fontScale="90000"/>
          </a:bodyPr>
          <a:lstStyle/>
          <a:p>
            <a:r>
              <a:rPr lang="en-GB" dirty="0"/>
              <a:t>Discussion questions:</a:t>
            </a:r>
          </a:p>
        </p:txBody>
      </p:sp>
      <p:sp>
        <p:nvSpPr>
          <p:cNvPr id="3" name="Content Placeholder 2">
            <a:extLst>
              <a:ext uri="{FF2B5EF4-FFF2-40B4-BE49-F238E27FC236}">
                <a16:creationId xmlns:a16="http://schemas.microsoft.com/office/drawing/2014/main" id="{89FED0DD-95C3-4CAA-B7C3-34FCCEB3BBF0}"/>
              </a:ext>
            </a:extLst>
          </p:cNvPr>
          <p:cNvSpPr>
            <a:spLocks noGrp="1"/>
          </p:cNvSpPr>
          <p:nvPr>
            <p:ph idx="1"/>
          </p:nvPr>
        </p:nvSpPr>
        <p:spPr>
          <a:xfrm>
            <a:off x="628650" y="904875"/>
            <a:ext cx="7886700" cy="5829300"/>
          </a:xfrm>
        </p:spPr>
        <p:txBody>
          <a:bodyPr>
            <a:normAutofit fontScale="92500" lnSpcReduction="10000"/>
          </a:bodyPr>
          <a:lstStyle/>
          <a:p>
            <a:pPr lvl="0"/>
            <a:r>
              <a:rPr lang="en-GB" sz="3000" dirty="0"/>
              <a:t>Do you find prayer easy or hard</a:t>
            </a:r>
          </a:p>
          <a:p>
            <a:pPr lvl="0"/>
            <a:r>
              <a:rPr lang="en-GB" sz="3000" b="1" dirty="0"/>
              <a:t>If someone asked you – how is your prayer life? What would you say?</a:t>
            </a:r>
            <a:endParaRPr lang="en-GB" sz="3000" dirty="0"/>
          </a:p>
          <a:p>
            <a:pPr lvl="0"/>
            <a:r>
              <a:rPr lang="en-GB" sz="3000" dirty="0"/>
              <a:t>How can you rate your prayer life – what criteria would you use.</a:t>
            </a:r>
          </a:p>
          <a:p>
            <a:pPr lvl="0"/>
            <a:r>
              <a:rPr lang="en-GB" sz="3000" dirty="0"/>
              <a:t>Have any practices, rhythms or patterns been helpful in your prayer</a:t>
            </a:r>
          </a:p>
          <a:p>
            <a:pPr lvl="0"/>
            <a:r>
              <a:rPr lang="en-GB" sz="3000" b="1" dirty="0"/>
              <a:t>What is your personal practice of prayer</a:t>
            </a:r>
            <a:endParaRPr lang="en-GB" sz="3000" dirty="0"/>
          </a:p>
          <a:p>
            <a:pPr lvl="0"/>
            <a:r>
              <a:rPr lang="en-GB" sz="3000" dirty="0"/>
              <a:t>Which person of the Trinity do you pray to? Why?</a:t>
            </a:r>
          </a:p>
          <a:p>
            <a:pPr lvl="0"/>
            <a:r>
              <a:rPr lang="en-GB" sz="3000" b="1" dirty="0"/>
              <a:t>How do you recognise ‘successful’ prayer?</a:t>
            </a:r>
            <a:endParaRPr lang="en-GB" sz="3000" dirty="0"/>
          </a:p>
          <a:p>
            <a:pPr lvl="0"/>
            <a:r>
              <a:rPr lang="en-GB" sz="3000" b="1" dirty="0"/>
              <a:t>Who takes the initiative in your prayer – you or God? </a:t>
            </a:r>
            <a:endParaRPr lang="en-GB" sz="3000" dirty="0"/>
          </a:p>
          <a:p>
            <a:pPr lvl="0"/>
            <a:r>
              <a:rPr lang="en-GB" sz="3000" dirty="0"/>
              <a:t>What is the role of grace in your prayer life?</a:t>
            </a:r>
          </a:p>
          <a:p>
            <a:endParaRPr lang="en-GB" dirty="0"/>
          </a:p>
        </p:txBody>
      </p:sp>
    </p:spTree>
    <p:extLst>
      <p:ext uri="{BB962C8B-B14F-4D97-AF65-F5344CB8AC3E}">
        <p14:creationId xmlns:p14="http://schemas.microsoft.com/office/powerpoint/2010/main" val="11602058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965D473-D69E-4A31-ABD2-4B25E69A0CD8}"/>
              </a:ext>
            </a:extLst>
          </p:cNvPr>
          <p:cNvSpPr>
            <a:spLocks noGrp="1"/>
          </p:cNvSpPr>
          <p:nvPr>
            <p:ph idx="1"/>
          </p:nvPr>
        </p:nvSpPr>
        <p:spPr/>
        <p:txBody>
          <a:bodyPr>
            <a:normAutofit/>
          </a:bodyPr>
          <a:lstStyle/>
          <a:p>
            <a:pPr marL="0" indent="0">
              <a:buNone/>
            </a:pPr>
            <a:r>
              <a:rPr lang="en-GB" sz="7200" dirty="0"/>
              <a:t>Session 1: Building a foundation.</a:t>
            </a:r>
          </a:p>
        </p:txBody>
      </p:sp>
    </p:spTree>
    <p:extLst>
      <p:ext uri="{BB962C8B-B14F-4D97-AF65-F5344CB8AC3E}">
        <p14:creationId xmlns:p14="http://schemas.microsoft.com/office/powerpoint/2010/main" val="818666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s://www.myjewishlearning.com/wp-content/uploads/2002/08/sukkot-kotel-wall-jerusalem-1590x900.jpg">
            <a:extLst>
              <a:ext uri="{FF2B5EF4-FFF2-40B4-BE49-F238E27FC236}">
                <a16:creationId xmlns:a16="http://schemas.microsoft.com/office/drawing/2014/main" id="{05AE4D0F-F023-4084-9B9F-863C2DF0C7D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841375"/>
            <a:ext cx="9144000" cy="51752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945250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9593C3E-9FD7-48B9-B58A-ED4C632FCB8A}"/>
              </a:ext>
            </a:extLst>
          </p:cNvPr>
          <p:cNvSpPr>
            <a:spLocks noGrp="1"/>
          </p:cNvSpPr>
          <p:nvPr>
            <p:ph idx="1"/>
          </p:nvPr>
        </p:nvSpPr>
        <p:spPr>
          <a:xfrm>
            <a:off x="628650" y="998621"/>
            <a:ext cx="7886700" cy="5178342"/>
          </a:xfrm>
        </p:spPr>
        <p:txBody>
          <a:bodyPr/>
          <a:lstStyle/>
          <a:p>
            <a:pPr marL="0" indent="0">
              <a:buNone/>
            </a:pPr>
            <a:r>
              <a:rPr lang="en-GB" sz="3600" dirty="0"/>
              <a:t>‘Didn’t you realise that you were God’s temple and that the Spirit of God was living among you?  If anybody would destroy the temple of God, God will destroy him, because the temple of God is sacred; and you are that temple.’ </a:t>
            </a:r>
          </a:p>
          <a:p>
            <a:pPr marL="0" indent="0" algn="r">
              <a:buNone/>
            </a:pPr>
            <a:r>
              <a:rPr lang="en-GB" dirty="0"/>
              <a:t>1 Cor 3:16-17</a:t>
            </a:r>
          </a:p>
          <a:p>
            <a:pPr marL="0" indent="0">
              <a:buNone/>
            </a:pPr>
            <a:endParaRPr lang="en-GB" dirty="0"/>
          </a:p>
        </p:txBody>
      </p:sp>
    </p:spTree>
    <p:extLst>
      <p:ext uri="{BB962C8B-B14F-4D97-AF65-F5344CB8AC3E}">
        <p14:creationId xmlns:p14="http://schemas.microsoft.com/office/powerpoint/2010/main" val="3606864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19C4870-A771-428C-84C7-82C5A4A895CB}"/>
              </a:ext>
            </a:extLst>
          </p:cNvPr>
          <p:cNvSpPr>
            <a:spLocks noGrp="1"/>
          </p:cNvSpPr>
          <p:nvPr>
            <p:ph idx="1"/>
          </p:nvPr>
        </p:nvSpPr>
        <p:spPr>
          <a:xfrm>
            <a:off x="628650" y="1046747"/>
            <a:ext cx="7886700" cy="5130216"/>
          </a:xfrm>
        </p:spPr>
        <p:txBody>
          <a:bodyPr/>
          <a:lstStyle/>
          <a:p>
            <a:pPr marL="0" indent="0">
              <a:buNone/>
            </a:pPr>
            <a:r>
              <a:rPr lang="en-GB" sz="3600" dirty="0"/>
              <a:t>“…but you will receive power when the Holy Spirit comes on you, and then you will be my witnesses not only in Jerusalem but throughout Judea and Samaria, and indeed to the ends of the earth.” </a:t>
            </a:r>
          </a:p>
          <a:p>
            <a:pPr marL="0" indent="0" algn="r">
              <a:buNone/>
            </a:pPr>
            <a:r>
              <a:rPr lang="en-GB" dirty="0"/>
              <a:t>Acts 1:8</a:t>
            </a:r>
          </a:p>
          <a:p>
            <a:pPr marL="0" indent="0">
              <a:buNone/>
            </a:pPr>
            <a:endParaRPr lang="en-GB" dirty="0"/>
          </a:p>
        </p:txBody>
      </p:sp>
    </p:spTree>
    <p:extLst>
      <p:ext uri="{BB962C8B-B14F-4D97-AF65-F5344CB8AC3E}">
        <p14:creationId xmlns:p14="http://schemas.microsoft.com/office/powerpoint/2010/main" val="24697343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05A6145-9612-431F-9830-9D7A840F8988}"/>
              </a:ext>
            </a:extLst>
          </p:cNvPr>
          <p:cNvSpPr>
            <a:spLocks noGrp="1"/>
          </p:cNvSpPr>
          <p:nvPr>
            <p:ph idx="1"/>
          </p:nvPr>
        </p:nvSpPr>
        <p:spPr/>
        <p:txBody>
          <a:bodyPr/>
          <a:lstStyle/>
          <a:p>
            <a:pPr marL="0" indent="0">
              <a:buNone/>
            </a:pPr>
            <a:r>
              <a:rPr lang="en-GB" sz="3600" dirty="0"/>
              <a:t>“And for anyone who is in Christ, there is a new creation; the old is gone, and now the new one is here.” </a:t>
            </a:r>
          </a:p>
          <a:p>
            <a:pPr marL="0" indent="0" algn="r">
              <a:buNone/>
            </a:pPr>
            <a:r>
              <a:rPr lang="en-GB" dirty="0"/>
              <a:t>2 Cor 5:17</a:t>
            </a:r>
          </a:p>
        </p:txBody>
      </p:sp>
    </p:spTree>
    <p:extLst>
      <p:ext uri="{BB962C8B-B14F-4D97-AF65-F5344CB8AC3E}">
        <p14:creationId xmlns:p14="http://schemas.microsoft.com/office/powerpoint/2010/main" val="1123069874"/>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335</TotalTime>
  <Words>592</Words>
  <Application>Microsoft Office PowerPoint</Application>
  <PresentationFormat>On-screen Show (4:3)</PresentationFormat>
  <Paragraphs>67</Paragraphs>
  <Slides>14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Calibri</vt:lpstr>
      <vt:lpstr>Calibri Light</vt:lpstr>
      <vt:lpstr>Office Theme</vt:lpstr>
      <vt:lpstr>‘Being loved into life’</vt:lpstr>
      <vt:lpstr>PowerPoint Presentation</vt:lpstr>
      <vt:lpstr>PowerPoint Presentation</vt:lpstr>
      <vt:lpstr>Discussion questions:</vt:lpstr>
      <vt:lpstr>PowerPoint Presentation</vt:lpstr>
      <vt:lpstr>PowerPoint Presentation</vt:lpstr>
      <vt:lpstr>PowerPoint Presentation</vt:lpstr>
      <vt:lpstr>PowerPoint Presentation</vt:lpstr>
      <vt:lpstr>PowerPoint Presentation</vt:lpstr>
      <vt:lpstr>PowerPoint Presentation</vt:lpstr>
      <vt:lpstr>Grace – as the power given us through the presence of the Holy Spirit.</vt:lpstr>
      <vt:lpstr>Two models of Spirituality</vt:lpstr>
      <vt:lpstr>Two models of Spirituality:</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‘Being loved into life’</dc:title>
  <dc:creator>Andrew Buchanan</dc:creator>
  <cp:lastModifiedBy>Andrew Buchanan</cp:lastModifiedBy>
  <cp:revision>18</cp:revision>
  <dcterms:created xsi:type="dcterms:W3CDTF">2025-03-02T09:41:12Z</dcterms:created>
  <dcterms:modified xsi:type="dcterms:W3CDTF">2025-03-09T18:41:30Z</dcterms:modified>
</cp:coreProperties>
</file>